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2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461" r:id="rId3"/>
    <p:sldId id="302" r:id="rId4"/>
    <p:sldId id="462" r:id="rId5"/>
    <p:sldId id="451" r:id="rId6"/>
    <p:sldId id="456" r:id="rId7"/>
    <p:sldId id="452" r:id="rId8"/>
    <p:sldId id="457" r:id="rId9"/>
    <p:sldId id="453" r:id="rId10"/>
    <p:sldId id="460" r:id="rId11"/>
    <p:sldId id="455" r:id="rId12"/>
    <p:sldId id="459" r:id="rId13"/>
    <p:sldId id="454" r:id="rId14"/>
    <p:sldId id="458" r:id="rId15"/>
    <p:sldId id="45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7"/>
    <a:srgbClr val="A0CF80"/>
    <a:srgbClr val="00B050"/>
    <a:srgbClr val="0070C0"/>
    <a:srgbClr val="FF0000"/>
    <a:srgbClr val="B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71" autoAdjust="0"/>
    <p:restoredTop sz="94917" autoAdjust="0"/>
  </p:normalViewPr>
  <p:slideViewPr>
    <p:cSldViewPr snapToGrid="0">
      <p:cViewPr varScale="1">
        <p:scale>
          <a:sx n="119" d="100"/>
          <a:sy n="119" d="100"/>
        </p:scale>
        <p:origin x="87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7EAD0-ABE2-4777-B056-79FE8E3A2892}" type="datetimeFigureOut">
              <a:rPr lang="zh-CN" altLang="en-US" smtClean="0"/>
              <a:t>2022/10/31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E71615-767E-4108-AA97-E0A0D50F1D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456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E71615-767E-4108-AA97-E0A0D50F1D4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125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E71615-767E-4108-AA97-E0A0D50F1D4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040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771901-F2D1-4CAA-8B86-D720825AB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60C0646-3AC9-41A2-A820-26CB2912BE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715E5D-C997-46C1-B387-4BDE68C4F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7A8C3D-7D91-47F1-855C-5A2F8CBC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089C14-D8E8-4AD3-91DD-4927FFE97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700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D36377-C90D-46DD-A9B7-79F0E90B6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486E81-96B5-41BE-9FA2-96A4835E52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C5D5DB-85BF-4E6E-B6A7-8A5B08E95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5534D8-2600-4A42-93B2-252AFC89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1F7D52-B8FA-43D1-99FE-050355B4F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604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A7786B7-5601-4454-B52F-8E38B941F5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540B41-4D33-47B2-A09C-0D2B47F48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E2643B-7688-44ED-9DC0-611418E8C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14A1D5-547F-4F14-8B34-2D4908867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AFE03B-E270-4A17-80E4-9EE29911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55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9A09A-454F-499E-95A5-8FD61E3FC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570118-4B3F-45CB-ABFE-D78D96D37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B97218-2408-4F65-A60F-9E5DA1F32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22F818-5F23-4CA7-8EE3-BD5577E6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C63FF3-588C-4D3F-B056-2B400E418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216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24BBC6-C2D1-4B1D-B6AA-0BA120ACF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8FA22B-5E17-485E-A85A-3476D052B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3BA2C7-8A64-4B84-A805-6E200F6FD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EE28BC-EA31-4E37-99FF-133D40C6F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B3BDD3-0B57-4257-94B3-52DAAE1C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110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5167E4-1F97-4414-8D33-E765E57B7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6FDDC7-54EA-453E-B178-B57D9558D1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A0DD6B-8140-4918-A8FB-59F47A422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2C5A2E-1D24-49E8-885B-C0A43DEA1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B18ED8B-3BFB-4EDC-B2DB-7C75D5ED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29CC61-21C9-44D9-9A8B-C92C8A2B0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435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37BAC9-87AE-48A1-A436-6E08C394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FA4BDA-F543-4E45-86E6-06AEBFC9B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5985BE9-B4BC-4237-B3AA-D8E0FE6CC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05F2680-E794-4927-8CFC-116DF3A24F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6E7D324-55B9-4F0B-9DC0-9B764F121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69B831-8C74-468E-8D5B-F8A1493A0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BDC17BC-6483-498A-B184-B5B0044F4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8CA7827-0D2B-41B5-89B3-DD89FC666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427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36964A-F249-4F84-909A-FA57576A6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482229E-A217-4792-A1F8-F54F0BA37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A6B6C2B-D221-419B-A3DC-861D70C0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5F2081-7371-42A0-8F3D-3AB81CDEA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229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E7CDF46-191A-4701-949F-3B4ED2460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787F71-D6CA-4441-94A0-9C030F245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D31F455-0E27-4ACE-B6AF-24B660FBD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47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8E151B-88E9-4080-B721-8A646F9B8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3BF20A-3918-47B1-B00F-E5B761A2D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1B4E9AC-6B3C-4D49-9DEB-D674DD659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C71FE7-FC5B-45FB-BDD7-D439F3881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46DEEE-A77E-4422-BC58-0A0A693D8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962478-BD0D-4294-99A8-E5C492D02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38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FE3D7-2B1B-427E-B96D-A31741D96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6401630-F19C-463A-B84B-C7C721869D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1D5337-189D-4B85-A87B-4C2A64AA6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30DCD1-81A3-4B5F-81ED-8120BADE1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10FC8C-E3C4-4F6F-86B2-738133689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76BEAD-F2AE-47F2-81BF-E732A4F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612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FF08871-7D46-46A2-A62E-4B3CAD21D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193D02-634B-44CF-8782-0306FC765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892889-2384-4D73-95AD-E7A803102A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E42F89-E9ED-4F0D-A968-2B92F936C2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B75298-FF5C-4452-8C90-D4C4597467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86C64-C8FF-4F9D-B75E-41158E26BA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745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CCF34EE-86E4-4913-AA0C-831665A849F4}"/>
              </a:ext>
            </a:extLst>
          </p:cNvPr>
          <p:cNvSpPr/>
          <p:nvPr/>
        </p:nvSpPr>
        <p:spPr>
          <a:xfrm>
            <a:off x="0" y="1383499"/>
            <a:ext cx="12192000" cy="2437647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algn="ctr"/>
            <a:endParaRPr lang="zh-CN" altLang="en-US" sz="2400"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0" name="圆角矩形 22">
            <a:extLst>
              <a:ext uri="{FF2B5EF4-FFF2-40B4-BE49-F238E27FC236}">
                <a16:creationId xmlns:a16="http://schemas.microsoft.com/office/drawing/2014/main" id="{7AE955A5-53C8-4F6E-BC5B-6CD100ACD7F9}"/>
              </a:ext>
            </a:extLst>
          </p:cNvPr>
          <p:cNvSpPr/>
          <p:nvPr/>
        </p:nvSpPr>
        <p:spPr>
          <a:xfrm>
            <a:off x="3758627" y="4782058"/>
            <a:ext cx="4831555" cy="575733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84" tIns="60941" rIns="121884" bIns="60941" rtlCol="0" anchor="ctr"/>
          <a:lstStyle/>
          <a:p>
            <a:pPr algn="ctr"/>
            <a:endParaRPr lang="zh-CN" altLang="en-US" sz="2400"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6279B6AB-DBE9-4C6D-A904-F9CFB4459D11}"/>
              </a:ext>
            </a:extLst>
          </p:cNvPr>
          <p:cNvSpPr txBox="1"/>
          <p:nvPr/>
        </p:nvSpPr>
        <p:spPr>
          <a:xfrm>
            <a:off x="4615039" y="4782058"/>
            <a:ext cx="3118730" cy="615515"/>
          </a:xfrm>
          <a:prstGeom prst="rect">
            <a:avLst/>
          </a:prstGeom>
          <a:noFill/>
        </p:spPr>
        <p:txBody>
          <a:bodyPr wrap="none" lIns="121884" tIns="60941" rIns="121884" bIns="60941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报告人：梁炜轩</a:t>
            </a: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2F763CE0-FBFA-4A24-9BD2-B7416AAECFF7}"/>
              </a:ext>
            </a:extLst>
          </p:cNvPr>
          <p:cNvSpPr txBox="1"/>
          <p:nvPr/>
        </p:nvSpPr>
        <p:spPr>
          <a:xfrm>
            <a:off x="1620872" y="2174086"/>
            <a:ext cx="9107063" cy="800181"/>
          </a:xfrm>
          <a:prstGeom prst="rect">
            <a:avLst/>
          </a:prstGeom>
          <a:noFill/>
        </p:spPr>
        <p:txBody>
          <a:bodyPr wrap="square" lIns="121884" tIns="60941" rIns="121884" bIns="60941" rtlCol="0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zh-CN" altLang="en-US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土壤湿度计数据</a:t>
            </a:r>
          </a:p>
        </p:txBody>
      </p:sp>
    </p:spTree>
    <p:extLst>
      <p:ext uri="{BB962C8B-B14F-4D97-AF65-F5344CB8AC3E}">
        <p14:creationId xmlns:p14="http://schemas.microsoft.com/office/powerpoint/2010/main" val="200390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2E7064-D53D-4BA0-89A1-DB36F3F23AB6}"/>
              </a:ext>
            </a:extLst>
          </p:cNvPr>
          <p:cNvSpPr txBox="1"/>
          <p:nvPr/>
        </p:nvSpPr>
        <p:spPr>
          <a:xfrm>
            <a:off x="2255404" y="5989530"/>
            <a:ext cx="132500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日常数据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553F38-2C9C-4F30-AE03-D5E69CDD7172}"/>
              </a:ext>
            </a:extLst>
          </p:cNvPr>
          <p:cNvSpPr txBox="1"/>
          <p:nvPr/>
        </p:nvSpPr>
        <p:spPr>
          <a:xfrm>
            <a:off x="8394344" y="5972688"/>
            <a:ext cx="10346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雨后变化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09DC65-95DC-4657-BC58-E23963FC16D6}"/>
              </a:ext>
            </a:extLst>
          </p:cNvPr>
          <p:cNvSpPr txBox="1"/>
          <p:nvPr/>
        </p:nvSpPr>
        <p:spPr>
          <a:xfrm>
            <a:off x="767442" y="833186"/>
            <a:ext cx="6095010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土壤降水量的增加时间也与降雨时间匹配。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CD91E2A-D1AC-406B-853F-A0B5401AA2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37" y="1988688"/>
            <a:ext cx="5381501" cy="403612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46F067F-A30F-47F2-84CE-CE472EB90C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077" y="1708846"/>
            <a:ext cx="5707578" cy="428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2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2.2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土壤温度数据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862608D-FAFF-4EC4-B475-6FC4EB9D4CF2}"/>
              </a:ext>
            </a:extLst>
          </p:cNvPr>
          <p:cNvSpPr txBox="1"/>
          <p:nvPr/>
        </p:nvSpPr>
        <p:spPr>
          <a:xfrm>
            <a:off x="554620" y="2139031"/>
            <a:ext cx="5010687" cy="2579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同样，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土壤温度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也符合两个特征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土壤深处比浅处的温度高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在温度变化时，土壤深处的温度变化慢，土壤浅处的变化快的特征。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2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EE03329-9D48-4DD2-AC9D-BA2DB7C790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1" t="7532" r="8095"/>
          <a:stretch/>
        </p:blipFill>
        <p:spPr>
          <a:xfrm>
            <a:off x="5882876" y="784287"/>
            <a:ext cx="6022608" cy="488764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8D4453C-4242-4BE8-996D-FC91C8EE8FDB}"/>
              </a:ext>
            </a:extLst>
          </p:cNvPr>
          <p:cNvSpPr txBox="1"/>
          <p:nvPr/>
        </p:nvSpPr>
        <p:spPr>
          <a:xfrm>
            <a:off x="8294804" y="5704381"/>
            <a:ext cx="1840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长时间土壤温度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1959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2.2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土壤温度数据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EEC61E-F8EF-4E70-81BF-5EA21417EB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8"/>
          <a:stretch/>
        </p:blipFill>
        <p:spPr>
          <a:xfrm>
            <a:off x="5105399" y="950061"/>
            <a:ext cx="7086600" cy="495787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953AE6F-D1A9-4848-8502-794A915F6730}"/>
              </a:ext>
            </a:extLst>
          </p:cNvPr>
          <p:cNvSpPr txBox="1"/>
          <p:nvPr/>
        </p:nvSpPr>
        <p:spPr>
          <a:xfrm>
            <a:off x="7831666" y="5723273"/>
            <a:ext cx="1888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一天内土壤温度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DF0104C-D85C-4D5D-ABC7-C0E93A7B6A17}"/>
              </a:ext>
            </a:extLst>
          </p:cNvPr>
          <p:cNvSpPr txBox="1"/>
          <p:nvPr/>
        </p:nvSpPr>
        <p:spPr>
          <a:xfrm>
            <a:off x="494311" y="2377129"/>
            <a:ext cx="4802084" cy="2579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同样，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土壤温度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也符合两个特征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土壤深处比浅处的温度高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在温度变化时，土壤深处的温度变化慢，土壤浅处的变化快的特征。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467725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2.3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土壤电导率数据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6C62FC-60F3-43EF-B7D1-B1D30CA754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3" r="8319"/>
          <a:stretch/>
        </p:blipFill>
        <p:spPr>
          <a:xfrm>
            <a:off x="5578918" y="742566"/>
            <a:ext cx="6259924" cy="482073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4C12B82-FCF1-4059-8242-794434387B5A}"/>
              </a:ext>
            </a:extLst>
          </p:cNvPr>
          <p:cNvSpPr txBox="1"/>
          <p:nvPr/>
        </p:nvSpPr>
        <p:spPr>
          <a:xfrm>
            <a:off x="8439365" y="5590494"/>
            <a:ext cx="1542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电导率数据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7FBB29-CD1E-413A-8506-5B6AF346FE1F}"/>
              </a:ext>
            </a:extLst>
          </p:cNvPr>
          <p:cNvSpPr txBox="1"/>
          <p:nvPr/>
        </p:nvSpPr>
        <p:spPr>
          <a:xfrm>
            <a:off x="635000" y="2803159"/>
            <a:ext cx="5010687" cy="1054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电导率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的数据由于没有测电导率的侧头，所以暂时无法获得数据。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530007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3.1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土壤时间数据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F81A165-C488-4189-A59B-6B55E71C5B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3" t="5483" r="4981"/>
          <a:stretch/>
        </p:blipFill>
        <p:spPr>
          <a:xfrm>
            <a:off x="508611" y="2008834"/>
            <a:ext cx="5128415" cy="403952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0F06068-1080-438A-BCBF-7306CBF717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1" t="5445" r="4509"/>
          <a:stretch/>
        </p:blipFill>
        <p:spPr>
          <a:xfrm>
            <a:off x="6132069" y="1957675"/>
            <a:ext cx="5221731" cy="4148153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C07EA605-C910-43B5-8B51-EB86714EEFFD}"/>
              </a:ext>
            </a:extLst>
          </p:cNvPr>
          <p:cNvSpPr txBox="1"/>
          <p:nvPr/>
        </p:nvSpPr>
        <p:spPr>
          <a:xfrm>
            <a:off x="2376096" y="6105828"/>
            <a:ext cx="1542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气温最低值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ACCDBB1-1582-42F8-A328-D01B1CAE215F}"/>
              </a:ext>
            </a:extLst>
          </p:cNvPr>
          <p:cNvSpPr txBox="1"/>
          <p:nvPr/>
        </p:nvSpPr>
        <p:spPr>
          <a:xfrm>
            <a:off x="8368103" y="6070570"/>
            <a:ext cx="14478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气温最高值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B6AA49F-7CCB-4272-AA67-F2086DE02391}"/>
              </a:ext>
            </a:extLst>
          </p:cNvPr>
          <p:cNvSpPr txBox="1"/>
          <p:nvPr/>
        </p:nvSpPr>
        <p:spPr>
          <a:xfrm>
            <a:off x="830479" y="964905"/>
            <a:ext cx="10278887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对于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气温极值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的时间数据则是符合最高值位于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14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点，最低值位于日出前后的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6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点。</a:t>
            </a:r>
          </a:p>
        </p:txBody>
      </p:sp>
    </p:spTree>
    <p:extLst>
      <p:ext uri="{BB962C8B-B14F-4D97-AF65-F5344CB8AC3E}">
        <p14:creationId xmlns:p14="http://schemas.microsoft.com/office/powerpoint/2010/main" val="1796550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8262" y="6356350"/>
            <a:ext cx="585537" cy="357271"/>
          </a:xfrm>
        </p:spPr>
        <p:txBody>
          <a:bodyPr/>
          <a:lstStyle/>
          <a:p>
            <a:fld id="{2E786C64-C8FF-4F9D-B75E-41158E26BAA5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6F3F9DA-365C-41C1-B874-A60EB1E0D8F0}"/>
              </a:ext>
            </a:extLst>
          </p:cNvPr>
          <p:cNvSpPr/>
          <p:nvPr/>
        </p:nvSpPr>
        <p:spPr>
          <a:xfrm>
            <a:off x="918157" y="756122"/>
            <a:ext cx="10254023" cy="5345755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  <a:cs typeface="Calibri" panose="020F050202020403020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F670FD1-2996-40F5-A381-054E4B8161AC}"/>
              </a:ext>
            </a:extLst>
          </p:cNvPr>
          <p:cNvSpPr txBox="1"/>
          <p:nvPr/>
        </p:nvSpPr>
        <p:spPr>
          <a:xfrm>
            <a:off x="5251952" y="3044278"/>
            <a:ext cx="16880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</a:rPr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2471602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土壤湿度计现状</a:t>
            </a:r>
            <a:endParaRPr lang="zh-CN" altLang="en-US" sz="24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3315DF8-532F-4A7B-BF03-09A296AE3229}"/>
              </a:ext>
            </a:extLst>
          </p:cNvPr>
          <p:cNvSpPr txBox="1"/>
          <p:nvPr/>
        </p:nvSpPr>
        <p:spPr>
          <a:xfrm>
            <a:off x="4995059" y="6356350"/>
            <a:ext cx="1791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土壤湿度计位置</a:t>
            </a:r>
            <a:endParaRPr lang="zh-CN" altLang="en-US" sz="1800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F41B596-2BE7-463D-9078-F837DAB04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421" y="1486679"/>
            <a:ext cx="7486319" cy="4816232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737C24A5-89FE-448D-8C90-0D1002EAC04C}"/>
              </a:ext>
            </a:extLst>
          </p:cNvPr>
          <p:cNvSpPr txBox="1"/>
          <p:nvPr/>
        </p:nvSpPr>
        <p:spPr>
          <a:xfrm>
            <a:off x="619002" y="815800"/>
            <a:ext cx="6095010" cy="458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仪器位置</a:t>
            </a:r>
            <a:endParaRPr lang="en-US" altLang="zh-CN" sz="18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10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土壤湿度计现状</a:t>
            </a:r>
            <a:endParaRPr lang="zh-CN" altLang="en-US" sz="24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06133A2-30F9-40D9-BC47-E5C055AD32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162" y="1462542"/>
            <a:ext cx="4853450" cy="364008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304E251-6CA4-4016-A632-386D7B113CE6}"/>
              </a:ext>
            </a:extLst>
          </p:cNvPr>
          <p:cNvSpPr txBox="1"/>
          <p:nvPr/>
        </p:nvSpPr>
        <p:spPr>
          <a:xfrm>
            <a:off x="8704069" y="5102630"/>
            <a:ext cx="12016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土壤湿度计</a:t>
            </a:r>
            <a:endParaRPr lang="zh-CN" altLang="en-US" sz="1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9956ECE-E7FD-4072-8B39-A88FA0FD8ED3}"/>
              </a:ext>
            </a:extLst>
          </p:cNvPr>
          <p:cNvSpPr txBox="1"/>
          <p:nvPr/>
        </p:nvSpPr>
        <p:spPr>
          <a:xfrm>
            <a:off x="964320" y="3390472"/>
            <a:ext cx="4937716" cy="3076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仪器的测量数据</a:t>
            </a:r>
            <a:endParaRPr lang="en-US" altLang="zh-CN" sz="2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气象数据：气温、气压、雨量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土壤数据：土壤温度、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、土壤电导率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时间数据：各个要素最大值与最小值的时间数据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19067A-3936-495E-ABAD-015F365A3D95}"/>
              </a:ext>
            </a:extLst>
          </p:cNvPr>
          <p:cNvSpPr txBox="1"/>
          <p:nvPr/>
        </p:nvSpPr>
        <p:spPr>
          <a:xfrm>
            <a:off x="964320" y="893977"/>
            <a:ext cx="4801150" cy="2063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仪器状况</a:t>
            </a:r>
            <a:endParaRPr lang="en-US" altLang="zh-CN" sz="2200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仪器连接口曾经松动，目前已经加固，数据并没有损失。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坑位置的草逐渐恢复原状。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338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土壤湿度计现状</a:t>
            </a:r>
            <a:endParaRPr lang="zh-CN" altLang="en-US" sz="24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0AF03C2-2214-4506-8B3A-F7B884EF45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" t="-139" r="12972" b="139"/>
          <a:stretch/>
        </p:blipFill>
        <p:spPr>
          <a:xfrm>
            <a:off x="4628038" y="1172841"/>
            <a:ext cx="7146345" cy="427481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1775A48B-F62B-40ED-A5D7-CFD9842A7091}"/>
              </a:ext>
            </a:extLst>
          </p:cNvPr>
          <p:cNvSpPr txBox="1"/>
          <p:nvPr/>
        </p:nvSpPr>
        <p:spPr>
          <a:xfrm>
            <a:off x="417617" y="1721988"/>
            <a:ext cx="3958439" cy="3584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仪器的测量数据可以通过软件连接远程获取。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RT_Data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：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10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秒一次数据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Day_Data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：一天一次数据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TenMin_Data</a:t>
            </a:r>
            <a:r>
              <a:rPr lang="zh-CN" altLang="en-US" sz="22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：十分钟一次数据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0EB11A8-188D-4B50-8E88-C503058B2BA7}"/>
              </a:ext>
            </a:extLst>
          </p:cNvPr>
          <p:cNvSpPr txBox="1"/>
          <p:nvPr/>
        </p:nvSpPr>
        <p:spPr>
          <a:xfrm>
            <a:off x="8365623" y="5447652"/>
            <a:ext cx="171059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PC400</a:t>
            </a: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软件界面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2317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1.1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气温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862608D-FAFF-4EC4-B475-6FC4EB9D4CF2}"/>
              </a:ext>
            </a:extLst>
          </p:cNvPr>
          <p:cNvSpPr txBox="1"/>
          <p:nvPr/>
        </p:nvSpPr>
        <p:spPr>
          <a:xfrm>
            <a:off x="8941556" y="5384400"/>
            <a:ext cx="6518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气温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8E8552D-8AB7-4A44-8CFE-22C7AAB023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6" t="7217" r="8359"/>
          <a:stretch/>
        </p:blipFill>
        <p:spPr>
          <a:xfrm>
            <a:off x="6902120" y="1525327"/>
            <a:ext cx="4730750" cy="385907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EEC0AB5-B94D-4209-8C34-2061D5BF3CBD}"/>
              </a:ext>
            </a:extLst>
          </p:cNvPr>
          <p:cNvSpPr txBox="1"/>
          <p:nvPr/>
        </p:nvSpPr>
        <p:spPr>
          <a:xfrm>
            <a:off x="728600" y="1144959"/>
            <a:ext cx="5145316" cy="2571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右图为气温数据，横坐标的数字代表日期，纵坐标为温度。</a:t>
            </a: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Station_max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与</a:t>
            </a: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Station_min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代表珠海市历史天气预报的最高温与最低温，而</a:t>
            </a:r>
            <a:r>
              <a:rPr lang="en-US" altLang="zh-CN" sz="2200" dirty="0" err="1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Air_T_Avg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则为仪器所测得的数据。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7C364AA-0569-4AEC-B4D0-3159AACAFCAF}"/>
              </a:ext>
            </a:extLst>
          </p:cNvPr>
          <p:cNvSpPr txBox="1"/>
          <p:nvPr/>
        </p:nvSpPr>
        <p:spPr>
          <a:xfrm>
            <a:off x="720112" y="4208945"/>
            <a:ext cx="5153803" cy="1555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由于天气预报站点与仪器所在位置不一致，所以温度存在少许的差异。但总体而言，两数据在降温时的时间比较重合。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23E4CE6-2C09-4E91-8287-E249DD54E81C}"/>
              </a:ext>
            </a:extLst>
          </p:cNvPr>
          <p:cNvSpPr/>
          <p:nvPr/>
        </p:nvSpPr>
        <p:spPr>
          <a:xfrm>
            <a:off x="8401792" y="1846613"/>
            <a:ext cx="651878" cy="1039091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79FF6DA-219C-4E00-AD2B-18292EFAABAC}"/>
              </a:ext>
            </a:extLst>
          </p:cNvPr>
          <p:cNvSpPr/>
          <p:nvPr/>
        </p:nvSpPr>
        <p:spPr>
          <a:xfrm>
            <a:off x="9845539" y="1957449"/>
            <a:ext cx="759126" cy="131420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920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1.2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气压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F7C97B-A473-4CBC-91B1-12A71428E252}"/>
              </a:ext>
            </a:extLst>
          </p:cNvPr>
          <p:cNvSpPr txBox="1"/>
          <p:nvPr/>
        </p:nvSpPr>
        <p:spPr>
          <a:xfrm>
            <a:off x="2450328" y="6144406"/>
            <a:ext cx="17389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长时间气压数据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E94FB77-C8C3-470C-95AC-4DAB150753A8}"/>
              </a:ext>
            </a:extLst>
          </p:cNvPr>
          <p:cNvSpPr txBox="1"/>
          <p:nvPr/>
        </p:nvSpPr>
        <p:spPr>
          <a:xfrm>
            <a:off x="758397" y="672190"/>
            <a:ext cx="10491602" cy="546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气压数据长时间变化不大，其只在一天之内进行小范围波动。</a:t>
            </a:r>
            <a:endParaRPr lang="zh-CN" altLang="en-US" sz="2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2A3E294-620B-47A6-8A49-7811B9F70982}"/>
              </a:ext>
            </a:extLst>
          </p:cNvPr>
          <p:cNvSpPr txBox="1"/>
          <p:nvPr/>
        </p:nvSpPr>
        <p:spPr>
          <a:xfrm>
            <a:off x="8079941" y="5975129"/>
            <a:ext cx="17389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一天内气压数据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D75C7E17-1B98-4682-8616-CB8ED68DE9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2" r="9435" b="3376"/>
          <a:stretch/>
        </p:blipFill>
        <p:spPr>
          <a:xfrm>
            <a:off x="5861881" y="1526021"/>
            <a:ext cx="6117719" cy="444910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5FE61B2B-1BD8-40CC-94ED-F82165CFF3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" t="7315" r="8729"/>
          <a:stretch/>
        </p:blipFill>
        <p:spPr>
          <a:xfrm>
            <a:off x="212399" y="1592247"/>
            <a:ext cx="5697448" cy="451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26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1.3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降水数据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3BEAD442-1E0E-4E7E-B99D-A2B5CF5EE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061286"/>
              </p:ext>
            </p:extLst>
          </p:nvPr>
        </p:nvGraphicFramePr>
        <p:xfrm>
          <a:off x="8292234" y="2850516"/>
          <a:ext cx="2346779" cy="2395292"/>
        </p:xfrm>
        <a:graphic>
          <a:graphicData uri="http://schemas.openxmlformats.org/drawingml/2006/table">
            <a:tbl>
              <a:tblPr/>
              <a:tblGrid>
                <a:gridCol w="2346779">
                  <a:extLst>
                    <a:ext uri="{9D8B030D-6E8A-4147-A177-3AD203B41FA5}">
                      <a16:colId xmlns:a16="http://schemas.microsoft.com/office/drawing/2014/main" val="2654683190"/>
                    </a:ext>
                  </a:extLst>
                </a:gridCol>
              </a:tblGrid>
              <a:tr h="34646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日期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313191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2022-9-23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8948171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2022-9-27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185338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2022-9-28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221305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2022-9-29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5864742"/>
                  </a:ext>
                </a:extLst>
              </a:tr>
              <a:tr h="34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2022-9-30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659056"/>
                  </a:ext>
                </a:extLst>
              </a:tr>
              <a:tr h="31651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2022-10-18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6860615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305E2AB1-21B0-4442-94CE-A560C834357B}"/>
              </a:ext>
            </a:extLst>
          </p:cNvPr>
          <p:cNvSpPr txBox="1"/>
          <p:nvPr/>
        </p:nvSpPr>
        <p:spPr>
          <a:xfrm>
            <a:off x="8002484" y="5344030"/>
            <a:ext cx="29262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"/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历史天气预报的降水日期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0087B61-2800-4518-A9F3-4DD30D831FFF}"/>
              </a:ext>
            </a:extLst>
          </p:cNvPr>
          <p:cNvSpPr txBox="1"/>
          <p:nvPr/>
        </p:nvSpPr>
        <p:spPr>
          <a:xfrm>
            <a:off x="3141230" y="6352143"/>
            <a:ext cx="1387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降水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测量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44CF59C-4CAE-417D-8280-E6FF9F7B765F}"/>
              </a:ext>
            </a:extLst>
          </p:cNvPr>
          <p:cNvSpPr txBox="1"/>
          <p:nvPr/>
        </p:nvSpPr>
        <p:spPr>
          <a:xfrm>
            <a:off x="856507" y="832200"/>
            <a:ext cx="9599715" cy="1047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降水数据与珠海历史天气的降水数据日期能够符合，但是雨量计的单位似乎有问题，已手动改成为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mm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4ADB335-BA22-436F-A417-6AA6E6D229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0" t="6718" r="8729"/>
          <a:stretch/>
        </p:blipFill>
        <p:spPr>
          <a:xfrm>
            <a:off x="958107" y="1949277"/>
            <a:ext cx="5270500" cy="433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440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2E7064-D53D-4BA0-89A1-DB36F3F23AB6}"/>
              </a:ext>
            </a:extLst>
          </p:cNvPr>
          <p:cNvSpPr txBox="1"/>
          <p:nvPr/>
        </p:nvSpPr>
        <p:spPr>
          <a:xfrm>
            <a:off x="8086848" y="5753332"/>
            <a:ext cx="27622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土壤湿度随深度变化</a:t>
            </a:r>
            <a:endParaRPr lang="zh-CN" altLang="en-US" sz="16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043C513-4FCB-4083-A2BD-E08B0BDCE3B1}"/>
              </a:ext>
            </a:extLst>
          </p:cNvPr>
          <p:cNvSpPr txBox="1"/>
          <p:nvPr/>
        </p:nvSpPr>
        <p:spPr>
          <a:xfrm>
            <a:off x="368397" y="998455"/>
            <a:ext cx="5199908" cy="4092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右图为不同深度的土壤湿度的变化情况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晴天时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，土壤湿度满足从浅往深土壤湿度逐渐减少的特征。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降雨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或其他等造成土壤湿度上升的情况下，总体满足浅层先上升，深层后上升的特征。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在</a:t>
            </a:r>
            <a:r>
              <a:rPr lang="zh-CN" altLang="en-US" sz="2200" b="1" dirty="0">
                <a:solidFill>
                  <a:srgbClr val="2F5597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降雨过后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，土壤湿度满足浅层的</a:t>
            </a:r>
            <a:r>
              <a:rPr lang="en-US" altLang="zh-CN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5cm</a:t>
            </a: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土壤湿度快速下降的特征。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36EBC5D-8F82-451C-BC15-51E3737BA0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4" t="6718" r="8729"/>
          <a:stretch/>
        </p:blipFill>
        <p:spPr>
          <a:xfrm>
            <a:off x="5650503" y="775029"/>
            <a:ext cx="6173100" cy="498320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6BD8A92-24F8-4DA4-AC4B-BBF9F3DFE5EB}"/>
              </a:ext>
            </a:extLst>
          </p:cNvPr>
          <p:cNvSpPr txBox="1"/>
          <p:nvPr/>
        </p:nvSpPr>
        <p:spPr>
          <a:xfrm>
            <a:off x="646463" y="5655180"/>
            <a:ext cx="7440385" cy="539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体积土壤含水量 </a:t>
            </a:r>
            <a:r>
              <a:rPr lang="en-US" altLang="zh-CN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= </a:t>
            </a:r>
            <a:r>
              <a:rPr lang="zh-CN" altLang="en-US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水分体积／土壤体积</a:t>
            </a:r>
          </a:p>
        </p:txBody>
      </p:sp>
    </p:spTree>
    <p:extLst>
      <p:ext uri="{BB962C8B-B14F-4D97-AF65-F5344CB8AC3E}">
        <p14:creationId xmlns:p14="http://schemas.microsoft.com/office/powerpoint/2010/main" val="309525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26CA06-E022-4A19-8E1F-FD152D9B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6C64-C8FF-4F9D-B75E-41158E26BAA5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B951976-C979-40E6-97D8-327B50DEFA1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-7891"/>
            <a:ext cx="12191999" cy="46863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FCDEA4B-4BF1-43CD-963F-3E6811A8364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945053" y="-7891"/>
            <a:ext cx="7924800" cy="468630"/>
          </a:xfrm>
          <a:prstGeom prst="rect">
            <a:avLst/>
          </a:prstGeom>
          <a:noFill/>
        </p:spPr>
        <p:txBody>
          <a:bodyPr wrap="square" lIns="76200" tIns="28575" rIns="47625" bIns="28575" rtlCol="0">
            <a:noAutofit/>
          </a:bodyPr>
          <a:lstStyle/>
          <a:p>
            <a:pPr algn="ctr">
              <a:buSzPct val="100000"/>
            </a:pPr>
            <a:r>
              <a:rPr lang="en-US" altLang="zh-CN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2.1 </a:t>
            </a:r>
            <a:r>
              <a:rPr lang="zh-CN" altLang="en-US" sz="24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lt"/>
              </a:rPr>
              <a:t>土壤湿度数据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2E7064-D53D-4BA0-89A1-DB36F3F23AB6}"/>
              </a:ext>
            </a:extLst>
          </p:cNvPr>
          <p:cNvSpPr txBox="1"/>
          <p:nvPr/>
        </p:nvSpPr>
        <p:spPr>
          <a:xfrm>
            <a:off x="2053524" y="6118148"/>
            <a:ext cx="27622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土壤湿度随深度变化</a:t>
            </a:r>
            <a:endParaRPr lang="zh-CN" altLang="en-US" sz="16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553F38-2C9C-4F30-AE03-D5E69CDD7172}"/>
              </a:ext>
            </a:extLst>
          </p:cNvPr>
          <p:cNvSpPr txBox="1"/>
          <p:nvPr/>
        </p:nvSpPr>
        <p:spPr>
          <a:xfrm>
            <a:off x="8608100" y="6158807"/>
            <a:ext cx="1143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雨量变化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09DC65-95DC-4657-BC58-E23963FC16D6}"/>
              </a:ext>
            </a:extLst>
          </p:cNvPr>
          <p:cNvSpPr txBox="1"/>
          <p:nvPr/>
        </p:nvSpPr>
        <p:spPr>
          <a:xfrm>
            <a:off x="767442" y="833186"/>
            <a:ext cx="6095010" cy="539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土壤降水量的增加时间也与降雨时间匹配。</a:t>
            </a:r>
            <a:endParaRPr lang="en-US" altLang="zh-CN" sz="22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F7AB785-92CC-49B0-826F-E5BB61369B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4" t="6718" r="8729"/>
          <a:stretch/>
        </p:blipFill>
        <p:spPr>
          <a:xfrm>
            <a:off x="259825" y="1592736"/>
            <a:ext cx="5589483" cy="451208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FCC4396-1559-479D-BDC1-42620D1EAB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0" t="6718" r="8729"/>
          <a:stretch/>
        </p:blipFill>
        <p:spPr>
          <a:xfrm>
            <a:off x="5907453" y="1444575"/>
            <a:ext cx="5668050" cy="466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9104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可添加您的大标题内容"/>
  <p:tag name="KSO_WM_UNIT_TEXT_PART_ID" val="3-X"/>
  <p:tag name="KSO_WM_UNIT_TEXT_PART_SIZE" val="49.2*832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196638_1*a*1"/>
  <p:tag name="KSO_WM_TEMPLATE_CATEGORY" val="diagram"/>
  <p:tag name="KSO_WM_TEMPLATE_INDEX" val="20196638"/>
  <p:tag name="KSO_WM_UNIT_LAYERLEVEL" val="1"/>
  <p:tag name="KSO_WM_TAG_VERSION" val="1.0"/>
  <p:tag name="KSO_WM_BEAUTIFY_FLAG" val="#wm#"/>
  <p:tag name="KSO_WM_UNIT_NOCLEAR" val="0"/>
  <p:tag name="KSO_WM_UNIT_TEXT_PART_ID_V2" val="a-4-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30178292_1*i*1"/>
  <p:tag name="KSO_WM_TEMPLATE_CATEGORY" val="diagram"/>
  <p:tag name="KSO_WM_TEMPLATE_INDEX" val="30178292"/>
  <p:tag name="KSO_WM_UNIT_LAYERLEVEL" val="1"/>
  <p:tag name="KSO_WM_TAG_VERSION" val="1.0"/>
  <p:tag name="KSO_WM_BEAUTIFY_FLAG" val="#wm#"/>
  <p:tag name="KSO_WM_UNIT_ADJUSTLAYOUT_ID" val="12"/>
  <p:tag name="KSO_WM_UNIT_COLOR_SCHEME_SHAPE_ID" val="12"/>
  <p:tag name="KSO_WM_UNIT_COLOR_SCHEME_PARENT_PAGE" val="0_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4466</TotalTime>
  <Words>547</Words>
  <Application>Microsoft Office PowerPoint</Application>
  <PresentationFormat>宽屏</PresentationFormat>
  <Paragraphs>88</Paragraphs>
  <Slides>15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等线</vt:lpstr>
      <vt:lpstr>等线 Light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rlewmx</dc:creator>
  <cp:lastModifiedBy>hp</cp:lastModifiedBy>
  <cp:revision>809</cp:revision>
  <dcterms:created xsi:type="dcterms:W3CDTF">2021-12-02T07:49:27Z</dcterms:created>
  <dcterms:modified xsi:type="dcterms:W3CDTF">2022-10-31T03:17:19Z</dcterms:modified>
</cp:coreProperties>
</file>

<file path=docProps/thumbnail.jpeg>
</file>